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13716000" cx="24377650"/>
  <p:notesSz cx="6858000" cy="9144000"/>
  <p:embeddedFontLst>
    <p:embeddedFont>
      <p:font typeface="Roboto Thin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Amatic SC"/>
      <p:regular r:id="rId50"/>
      <p:bold r:id="rId51"/>
    </p:embeddedFont>
    <p:embeddedFont>
      <p:font typeface="Inconsolata"/>
      <p:regular r:id="rId52"/>
      <p:bold r:id="rId53"/>
    </p:embeddedFont>
    <p:embeddedFont>
      <p:font typeface="Poppins"/>
      <p:regular r:id="rId54"/>
      <p:bold r:id="rId55"/>
      <p:italic r:id="rId56"/>
      <p:boldItalic r:id="rId57"/>
    </p:embeddedFont>
    <p:embeddedFont>
      <p:font typeface="Lato Light"/>
      <p:regular r:id="rId58"/>
      <p:bold r:id="rId59"/>
      <p:italic r:id="rId60"/>
      <p:boldItalic r:id="rId61"/>
    </p:embeddedFont>
    <p:embeddedFont>
      <p:font typeface="Poppins Medium"/>
      <p:regular r:id="rId62"/>
      <p:bold r:id="rId63"/>
      <p:italic r:id="rId64"/>
      <p:boldItalic r:id="rId65"/>
    </p:embeddedFont>
    <p:embeddedFont>
      <p:font typeface="Roboto Light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F6A23E-3220-4C9E-A8A8-C2A8142A208F}">
  <a:tblStyle styleId="{00F6A23E-3220-4C9E-A8A8-C2A8142A20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Thin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Thin-bold.fntdata"/><Relationship Id="rId38" Type="http://schemas.openxmlformats.org/officeDocument/2006/relationships/font" Target="fonts/RobotoThin-regular.fntdata"/><Relationship Id="rId62" Type="http://schemas.openxmlformats.org/officeDocument/2006/relationships/font" Target="fonts/PoppinsMedium-regular.fntdata"/><Relationship Id="rId61" Type="http://schemas.openxmlformats.org/officeDocument/2006/relationships/font" Target="fonts/LatoLight-boldItalic.fntdata"/><Relationship Id="rId20" Type="http://schemas.openxmlformats.org/officeDocument/2006/relationships/slide" Target="slides/slide12.xml"/><Relationship Id="rId64" Type="http://schemas.openxmlformats.org/officeDocument/2006/relationships/font" Target="fonts/PoppinsMedium-italic.fntdata"/><Relationship Id="rId63" Type="http://schemas.openxmlformats.org/officeDocument/2006/relationships/font" Target="fonts/PoppinsMedium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regular.fntdata"/><Relationship Id="rId21" Type="http://schemas.openxmlformats.org/officeDocument/2006/relationships/slide" Target="slides/slide13.xml"/><Relationship Id="rId65" Type="http://schemas.openxmlformats.org/officeDocument/2006/relationships/font" Target="fonts/PoppinsMedium-boldItalic.fntdata"/><Relationship Id="rId24" Type="http://schemas.openxmlformats.org/officeDocument/2006/relationships/slide" Target="slides/slide16.xml"/><Relationship Id="rId68" Type="http://schemas.openxmlformats.org/officeDocument/2006/relationships/font" Target="fonts/RobotoLight-italic.fntdata"/><Relationship Id="rId23" Type="http://schemas.openxmlformats.org/officeDocument/2006/relationships/slide" Target="slides/slide15.xml"/><Relationship Id="rId67" Type="http://schemas.openxmlformats.org/officeDocument/2006/relationships/font" Target="fonts/RobotoLight-bold.fntdata"/><Relationship Id="rId60" Type="http://schemas.openxmlformats.org/officeDocument/2006/relationships/font" Target="fonts/LatoLight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AmaticSC-bold.fntdata"/><Relationship Id="rId50" Type="http://schemas.openxmlformats.org/officeDocument/2006/relationships/font" Target="fonts/AmaticSC-regular.fntdata"/><Relationship Id="rId53" Type="http://schemas.openxmlformats.org/officeDocument/2006/relationships/font" Target="fonts/Inconsolata-bold.fntdata"/><Relationship Id="rId52" Type="http://schemas.openxmlformats.org/officeDocument/2006/relationships/font" Target="fonts/Inconsolata-regular.fntdata"/><Relationship Id="rId11" Type="http://schemas.openxmlformats.org/officeDocument/2006/relationships/slide" Target="slides/slide3.xml"/><Relationship Id="rId55" Type="http://schemas.openxmlformats.org/officeDocument/2006/relationships/font" Target="fonts/Poppins-bold.fntdata"/><Relationship Id="rId10" Type="http://schemas.openxmlformats.org/officeDocument/2006/relationships/slide" Target="slides/slide2.xml"/><Relationship Id="rId54" Type="http://schemas.openxmlformats.org/officeDocument/2006/relationships/font" Target="fonts/Poppins-regular.fntdata"/><Relationship Id="rId13" Type="http://schemas.openxmlformats.org/officeDocument/2006/relationships/slide" Target="slides/slide5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4.xml"/><Relationship Id="rId56" Type="http://schemas.openxmlformats.org/officeDocument/2006/relationships/font" Target="fonts/Poppins-italic.fntdata"/><Relationship Id="rId15" Type="http://schemas.openxmlformats.org/officeDocument/2006/relationships/slide" Target="slides/slide7.xml"/><Relationship Id="rId59" Type="http://schemas.openxmlformats.org/officeDocument/2006/relationships/font" Target="fonts/LatoLight-bold.fntdata"/><Relationship Id="rId14" Type="http://schemas.openxmlformats.org/officeDocument/2006/relationships/slide" Target="slides/slide6.xml"/><Relationship Id="rId58" Type="http://schemas.openxmlformats.org/officeDocument/2006/relationships/font" Target="fonts/LatoLight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0fbd28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0fbd28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ec0fbd2860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ec0fbd2860_0_5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ec0fbd28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ede77d5ba8_0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ede77d5b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fccc78a4d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fccc78a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1dc1495b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1dc1495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11dc1495b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edacafa26d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edacafa2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edacafa26d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edacafa2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dacafa26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edacafa2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edacafa26d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de77d5ba8_0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de77d5b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fccc78a4db_0_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fccc78a4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1dc1495bd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1dc1495b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11dc1495bdb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ec0fbd2860_0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ec0fbd28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ede77d5ba8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ede77d5b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de77d5ba8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de77d5b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edacafa26d_0_8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edacafa2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edacafa26d_0_6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edacafa2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edacafa26d_0_9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edacafa2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edacafa26d_0_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edacafa2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3077ada377_1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3077ada3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077ada377_1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3077ada3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ec0fbd286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ec0fbd28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ec0fbd2860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edacafa26d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edacafa2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9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1.png"/><Relationship Id="rId4" Type="http://schemas.openxmlformats.org/officeDocument/2006/relationships/image" Target="../media/image112.png"/><Relationship Id="rId5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Relationship Id="rId5" Type="http://schemas.openxmlformats.org/officeDocument/2006/relationships/image" Target="../media/image126.png"/><Relationship Id="rId6" Type="http://schemas.openxmlformats.org/officeDocument/2006/relationships/image" Target="../media/image1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9.png"/><Relationship Id="rId4" Type="http://schemas.openxmlformats.org/officeDocument/2006/relationships/image" Target="../media/image122.png"/><Relationship Id="rId5" Type="http://schemas.openxmlformats.org/officeDocument/2006/relationships/image" Target="../media/image1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30.png"/><Relationship Id="rId6" Type="http://schemas.openxmlformats.org/officeDocument/2006/relationships/image" Target="../media/image1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36.png"/><Relationship Id="rId6" Type="http://schemas.openxmlformats.org/officeDocument/2006/relationships/image" Target="../media/image1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5.png"/><Relationship Id="rId4" Type="http://schemas.openxmlformats.org/officeDocument/2006/relationships/image" Target="../media/image140.png"/><Relationship Id="rId5" Type="http://schemas.openxmlformats.org/officeDocument/2006/relationships/image" Target="../media/image1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s.splunk.com/app/5299" TargetMode="External"/><Relationship Id="rId4" Type="http://schemas.openxmlformats.org/officeDocument/2006/relationships/image" Target="../media/image1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Defensive Security 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by: Orlando Guerra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endParaRPr/>
          </a:p>
        </p:txBody>
      </p:sp>
      <p:sp>
        <p:nvSpPr>
          <p:cNvPr id="1399" name="Google Shape;1399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0" name="Google Shape;1400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2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2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2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pic>
        <p:nvPicPr>
          <p:cNvPr id="1404" name="Google Shape;14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50" y="2226675"/>
            <a:ext cx="12182199" cy="53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650" y="7768588"/>
            <a:ext cx="11389456" cy="51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5650" y="5167594"/>
            <a:ext cx="9518774" cy="419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12" name="Google Shape;1412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3" name="Google Shape;1413;p9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14" name="Google Shape;1414;p93"/>
          <p:cNvGraphicFramePr/>
          <p:nvPr/>
        </p:nvGraphicFramePr>
        <p:xfrm>
          <a:off x="1296213" y="339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Failed Windows Activity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of failed requests is beyond what is allowed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5" name="Google Shape;1415;p93"/>
          <p:cNvSpPr txBox="1"/>
          <p:nvPr/>
        </p:nvSpPr>
        <p:spPr>
          <a:xfrm>
            <a:off x="1520825" y="6455675"/>
            <a:ext cx="1656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I choose this baseline and threshold based on the fact that the number of failed activities does not exceed 6 every 30 minutes.</a:t>
            </a:r>
            <a:endParaRPr sz="4200"/>
          </a:p>
        </p:txBody>
      </p:sp>
      <p:pic>
        <p:nvPicPr>
          <p:cNvPr id="1416" name="Google Shape;14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825" y="9268413"/>
            <a:ext cx="121539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22" name="Google Shape;1422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3" name="Google Shape;1423;p94"/>
          <p:cNvSpPr txBox="1"/>
          <p:nvPr>
            <p:ph idx="3" type="body"/>
          </p:nvPr>
        </p:nvSpPr>
        <p:spPr>
          <a:xfrm>
            <a:off x="717425" y="19246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24" name="Google Shape;1424;p94"/>
          <p:cNvGraphicFramePr/>
          <p:nvPr/>
        </p:nvGraphicFramePr>
        <p:xfrm>
          <a:off x="1099713" y="2638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Logins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Too many successful logins have been made in the span of an hour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5" name="Google Shape;1425;p94"/>
          <p:cNvSpPr txBox="1"/>
          <p:nvPr/>
        </p:nvSpPr>
        <p:spPr>
          <a:xfrm>
            <a:off x="1520825" y="6338025"/>
            <a:ext cx="16564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Successful logins are very common within a network and too many logins can be a sign of unusual activities going on. A baseline of 12 sets a very normal amount of logins per hour, While the threshold of 25 allows for us to know that there is a login every two minutes.</a:t>
            </a:r>
            <a:endParaRPr sz="4200"/>
          </a:p>
        </p:txBody>
      </p:sp>
      <p:pic>
        <p:nvPicPr>
          <p:cNvPr id="1426" name="Google Shape;14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075" y="9428575"/>
            <a:ext cx="13319762" cy="3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32" name="Google Shape;1432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3" name="Google Shape;1433;p9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34" name="Google Shape;1434;p95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Account Deleted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number of user accounts that have been deleted is unusual.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5" name="Google Shape;1435;p95"/>
          <p:cNvSpPr txBox="1"/>
          <p:nvPr/>
        </p:nvSpPr>
        <p:spPr>
          <a:xfrm>
            <a:off x="1296225" y="7563150"/>
            <a:ext cx="1656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r>
              <a:rPr lang="en-US" sz="4200"/>
              <a:t>Accounts being deleted in the system is not uncommon from as low as 6 deleted per hour to 10 or more. During several hours of the day there seems to be almost 20 accounts deleted per hour and this can be seen as suspicious.</a:t>
            </a:r>
            <a:endParaRPr sz="4200"/>
          </a:p>
        </p:txBody>
      </p:sp>
      <p:pic>
        <p:nvPicPr>
          <p:cNvPr id="1436" name="Google Shape;14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9373" y="9707575"/>
            <a:ext cx="7686777" cy="29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</a:t>
            </a:r>
            <a:r>
              <a:rPr lang="en-US"/>
              <a:t>—Windows</a:t>
            </a:r>
            <a:endParaRPr/>
          </a:p>
        </p:txBody>
      </p:sp>
      <p:sp>
        <p:nvSpPr>
          <p:cNvPr id="1443" name="Google Shape;144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Windows Server Monitoring </a:t>
            </a:r>
            <a:r>
              <a:rPr lang="en-US"/>
              <a:t>Dashboard</a:t>
            </a:r>
            <a:r>
              <a:rPr lang="en-US"/>
              <a:t> that was constructed.</a:t>
            </a:r>
            <a:endParaRPr/>
          </a:p>
        </p:txBody>
      </p:sp>
      <p:sp>
        <p:nvSpPr>
          <p:cNvPr id="1445" name="Google Shape;1445;p96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6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96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96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96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6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</a:t>
            </a:r>
            <a:r>
              <a:rPr lang="en-US" sz="4000"/>
              <a:t>mage here</a:t>
            </a:r>
            <a:endParaRPr sz="4000"/>
          </a:p>
        </p:txBody>
      </p:sp>
      <p:sp>
        <p:nvSpPr>
          <p:cNvPr id="1451" name="Google Shape;1451;p96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52" name="Google Shape;1452;p96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53" name="Google Shape;1453;p96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pic>
        <p:nvPicPr>
          <p:cNvPr id="1454" name="Google Shape;14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600" y="2585800"/>
            <a:ext cx="11923948" cy="53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7200" y="2650025"/>
            <a:ext cx="1041899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600" y="8157500"/>
            <a:ext cx="11923952" cy="47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7200" y="8037400"/>
            <a:ext cx="10745099" cy="49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9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464" name="Google Shape;1464;p9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</a:t>
            </a:r>
            <a:r>
              <a:rPr lang="en-US">
                <a:solidFill>
                  <a:schemeClr val="lt1"/>
                </a:solidFill>
              </a:rPr>
              <a:t>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5" name="Google Shape;1465;p9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1471" name="Google Shape;1471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2" name="Google Shape;1472;p9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73" name="Google Shape;1473;p98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10878550"/>
                <a:gridCol w="1087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Methods and Web Servers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that shows different HTTP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requests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10 Domains and Top IP’s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showing referrer domains with most common IP’s in server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Response Codes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showing counts of HTTP response to server requests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480" name="Google Shape;1480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1" name="Google Shape;1481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2" name="Google Shape;148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" y="1868400"/>
            <a:ext cx="11363450" cy="6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2800" y="2069075"/>
            <a:ext cx="8870175" cy="71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475" y="7961400"/>
            <a:ext cx="10516550" cy="5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490" name="Google Shape;1490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1" name="Google Shape;1491;p10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92" name="Google Shape;1492;p100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Hourly_Activity_Int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Alerts on location based actvity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3" name="Google Shape;1493;p100"/>
          <p:cNvSpPr txBox="1"/>
          <p:nvPr/>
        </p:nvSpPr>
        <p:spPr>
          <a:xfrm>
            <a:off x="2549775" y="8133500"/>
            <a:ext cx="18827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/>
              <a:t>JUSTIFICATION: </a:t>
            </a:r>
            <a:r>
              <a:rPr lang="en-US" sz="4700"/>
              <a:t>As we do not see outstanding activity from external Locations outside the US, we should believe we will get an overflow of traffic.</a:t>
            </a:r>
            <a:endParaRPr sz="4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499" name="Google Shape;1499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0" name="Google Shape;1500;p10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01" name="Google Shape;1501;p101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HTTP_POST_THRESHOLD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hourly count of the HTTP POST Method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2" name="Google Shape;1502;p101"/>
          <p:cNvSpPr txBox="1"/>
          <p:nvPr/>
        </p:nvSpPr>
        <p:spPr>
          <a:xfrm>
            <a:off x="2796500" y="8626975"/>
            <a:ext cx="16564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/>
              <a:t>JUSTIFICATION: </a:t>
            </a:r>
            <a:r>
              <a:rPr lang="en-US" sz="5300"/>
              <a:t>This will allow us to be alerted in the event of a substantial amount of POST method usage.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5" name="Google Shape;1325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6" name="Google Shape;1326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Monitoring Environment </a:t>
            </a:r>
            <a:endParaRPr b="1"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Attack Analysis</a:t>
            </a:r>
            <a:endParaRPr b="1" sz="4900"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Project Summary &amp; Future Mitigations</a:t>
            </a:r>
            <a:endParaRPr b="1" sz="4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1509" name="Google Shape;1509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0" name="Google Shape;1510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Apache Server Monitoring Dashbaord that was constructed.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2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02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02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02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02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2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17" name="Google Shape;1517;p102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18" name="Google Shape;1518;p102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519" name="Google Shape;1519;p102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pic>
        <p:nvPicPr>
          <p:cNvPr id="1520" name="Google Shape;152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2318025"/>
            <a:ext cx="11143624" cy="5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9325" y="1940450"/>
            <a:ext cx="107451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325" y="7816400"/>
            <a:ext cx="11287127" cy="51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47275" y="7957875"/>
            <a:ext cx="10547151" cy="49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0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30" name="Google Shape;1530;p10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10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37" name="Google Shape;1537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8" name="Google Shape;1538;p10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F</a:t>
            </a:r>
            <a:r>
              <a:rPr lang="en-US" sz="4400">
                <a:solidFill>
                  <a:schemeClr val="dk1"/>
                </a:solidFill>
              </a:rPr>
              <a:t>indings from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High Severity Value rose from a count of 329 to 2,222. The informational Severity Value rose from a count of 4,435 to 8,766. There was a severe increase in High value information actions.</a:t>
            </a:r>
            <a:endParaRPr sz="3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failure count of activities went from 142 to 186 failures. The successful activity count went from 4,622 to 11,712. This suggests suspicious activity as there should be a similar increase in the rate of failures as there was in successful activities.</a:t>
            </a:r>
            <a:endParaRPr sz="3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44" name="Google Shape;1544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5" name="Google Shape;1545;p10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Although there were 44 more failed activities, in one specific hour there were 56 failed activities. It would have passed the threshold of &gt;10/hour for the alert action to have been triggered.</a:t>
            </a:r>
            <a:endParaRPr sz="39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My alert would have been triggered as it exceeded the threshold by 60 events.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would consider changing the threshold set previously after overlooking the data along with the new set of data. The previous threshold set seems to be more of a baseline. A new threshold of &gt;20 events per hour is needed.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Inconsolata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majority of successful logins were not suspicious, except for one occurrence of &gt;20 logins. My previous alert threshold of &gt;25 events worked, I would not change it.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51" name="Google Shape;1551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10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Inconsolata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The signatures that stood out were “A user account was locked out.” and “An attempt was made to reset an account's password.”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Inconsolata"/>
              <a:buChar char="●"/>
            </a:pPr>
            <a:r>
              <a:rPr lang="en-US" sz="3900">
                <a:latin typeface="Inconsolata"/>
                <a:ea typeface="Inconsolata"/>
                <a:cs typeface="Inconsolata"/>
                <a:sym typeface="Inconsolata"/>
              </a:rPr>
              <a:t>The suspicious Users user_a and user_k stood out on the hourly search.</a:t>
            </a:r>
            <a:endParaRPr sz="39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Inconsolata"/>
              <a:ea typeface="Inconsolata"/>
              <a:cs typeface="Inconsolata"/>
              <a:sym typeface="Inconsolata"/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Font typeface="Inconsolata"/>
              <a:buChar char="●"/>
            </a:pPr>
            <a:r>
              <a:rPr lang="en-US" sz="3900">
                <a:latin typeface="Inconsolata"/>
                <a:ea typeface="Inconsolata"/>
                <a:cs typeface="Inconsolata"/>
                <a:sym typeface="Inconsolata"/>
              </a:rPr>
              <a:t>For user_a it began 2020-03-25 01:00:00 and stopped at 02:00:00. For user_k it began 09:00:00 and ended at 10:00:00. </a:t>
            </a:r>
            <a:endParaRPr sz="3900">
              <a:latin typeface="Inconsolata"/>
              <a:ea typeface="Inconsolata"/>
              <a:cs typeface="Inconsolata"/>
              <a:sym typeface="Inconsolata"/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Font typeface="Inconsolata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User_a’s peak count was 1,968 while user_k’s peak count was 2,512.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Inconsolata"/>
              <a:buChar char="●"/>
            </a:pPr>
            <a:r>
              <a:rPr lang="en-US" sz="39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At their respective times the user activity of user a and user k led to us believing they were the accounts used.</a:t>
            </a:r>
            <a:endParaRPr sz="39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558" name="Google Shape;1558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9" name="Google Shape;1559;p107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560" name="Google Shape;15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75" y="8032225"/>
            <a:ext cx="9525950" cy="420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179" y="3094225"/>
            <a:ext cx="9525950" cy="43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6700" y="7043825"/>
            <a:ext cx="8505824" cy="51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16700" y="1941546"/>
            <a:ext cx="8505826" cy="497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569" name="Google Shape;1569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0" name="Google Shape;1570;p10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F</a:t>
            </a:r>
            <a:r>
              <a:rPr lang="en-US" sz="3500">
                <a:solidFill>
                  <a:schemeClr val="dk1"/>
                </a:solidFill>
              </a:rPr>
              <a:t>indings from your reports when analyzing the attack logs.</a:t>
            </a:r>
            <a:endParaRPr sz="3500">
              <a:solidFill>
                <a:schemeClr val="dk1"/>
              </a:solidFill>
            </a:endParaRPr>
          </a:p>
          <a:p>
            <a:pPr indent="-4508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</a:rPr>
              <a:t>The suspicious changes included GET requests falling significantly and then subsequently POST requests raised higher.</a:t>
            </a:r>
            <a:endParaRPr sz="3500">
              <a:solidFill>
                <a:schemeClr val="dk1"/>
              </a:solidFill>
            </a:endParaRPr>
          </a:p>
          <a:p>
            <a:pPr indent="-450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</a:rPr>
              <a:t>Traffic actually slowed down during certain hours leading to suspicion.</a:t>
            </a:r>
            <a:endParaRPr sz="3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All reports showed a significant decrease in counts.</a:t>
            </a:r>
            <a:endParaRPr sz="3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Findings from your alerts when analyzing the attack logs.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</a:rPr>
              <a:t>Activity from Ukraine was significant, HTTP POST requests rised significantly -into the thousands, I was not prepared for such a large increase in counts, my alerts can be adjusted.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Findings from your dashboards when analyzing the attack logs.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</a:rPr>
              <a:t>GET Methods were the most common HTTP activity, Accessing of logstash files, and major usage of the account logon page were used.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576" name="Google Shape;1576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7" name="Google Shape;1577;p109"/>
          <p:cNvSpPr txBox="1"/>
          <p:nvPr/>
        </p:nvSpPr>
        <p:spPr>
          <a:xfrm>
            <a:off x="2052000" y="3094225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578" name="Google Shape;15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24025"/>
            <a:ext cx="10410825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4325" y="1981200"/>
            <a:ext cx="10477500" cy="61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425" y="8105775"/>
            <a:ext cx="8468441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1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87" name="Google Shape;1587;p110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110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594" name="Google Shape;1594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5" name="Google Shape;1595;p11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were your overall findings from the attack that took place?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The attacker is trying to automate the system's login attempts in an effort to complete a Brute Force attack.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protect VSI from future attacks, what future mitigations would you recommend?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VSI can implement password regulations to lock out user after a certain amount of login attempts, successful or not.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(2FA) 2-Factor Authentication can be a successful tool to secure logins across the network.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7" name="Google Shape;1337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8" name="Google Shape;1338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344" name="Google Shape;1344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5" name="Google Shape;1345;p86"/>
          <p:cNvSpPr txBox="1"/>
          <p:nvPr>
            <p:ph idx="3" type="body"/>
          </p:nvPr>
        </p:nvSpPr>
        <p:spPr>
          <a:xfrm>
            <a:off x="717350" y="2253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Once Splunk was started we uploaded Windows Server Logs and Apache Server Logs to Analyze them.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Using SPL we created reports, alerts, and dashboards for the Windows logs.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Reports, alerts, and dashboards were also created for Apache server logs.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Visualizations were made to easily demonstrate the analyzed logs</a:t>
            </a:r>
            <a:r>
              <a:rPr lang="en-US" sz="3600">
                <a:solidFill>
                  <a:schemeClr val="dk1"/>
                </a:solidFill>
              </a:rPr>
              <a:t>.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By installing additional Splunk Add-on applications we are able to provide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additional monitoring.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Lastly through comparing the attack logs to their respective server logs.</a:t>
            </a:r>
            <a:endParaRPr sz="3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descr="A screenshot depicts the directory with the relevant file highlighted." id="1346" name="Google Shape;1346;p86"/>
          <p:cNvPicPr preferRelativeResize="0"/>
          <p:nvPr/>
        </p:nvPicPr>
        <p:blipFill rotWithShape="1">
          <a:blip r:embed="rId3">
            <a:alphaModFix/>
          </a:blip>
          <a:srcRect b="0" l="0" r="26421" t="7270"/>
          <a:stretch/>
        </p:blipFill>
        <p:spPr>
          <a:xfrm>
            <a:off x="17127925" y="7715963"/>
            <a:ext cx="6153150" cy="39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8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[“Add-On” App]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4" name="Google Shape;1354;p8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Whois XML IP Geolocation API for Splunk</a:t>
            </a:r>
            <a:endParaRPr/>
          </a:p>
        </p:txBody>
      </p:sp>
      <p:sp>
        <p:nvSpPr>
          <p:cNvPr id="1360" name="Google Shape;1360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88"/>
          <p:cNvSpPr txBox="1"/>
          <p:nvPr/>
        </p:nvSpPr>
        <p:spPr>
          <a:xfrm>
            <a:off x="1867350" y="2333050"/>
            <a:ext cx="17634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IP Geolocation API service allows you to identify your web visitors and users’ geographical location. IP location helps customize web experiences, prevent fraud, ensure regulatory compliance, and more. </a:t>
            </a:r>
            <a:r>
              <a:rPr lang="en-US" sz="3900" u="sng">
                <a:solidFill>
                  <a:schemeClr val="hlink"/>
                </a:solidFill>
                <a:hlinkClick r:id="rId3"/>
              </a:rPr>
              <a:t>apps.splunk.com/app/5299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Using this API we are able to pinpoint a region, country, or coordinates of a specific IP Address or multiple. Making it easier to provide location data for enhancing user experience and mitigating security risks.</a:t>
            </a:r>
            <a:endParaRPr sz="3900"/>
          </a:p>
        </p:txBody>
      </p:sp>
      <p:pic>
        <p:nvPicPr>
          <p:cNvPr id="1362" name="Google Shape;136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538" y="7172325"/>
            <a:ext cx="17916525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9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 Signature Fields and IDs for signatures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 Username logs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 Server Status logs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 Server level severity information</a:t>
            </a:r>
            <a:endParaRPr/>
          </a:p>
        </p:txBody>
      </p:sp>
      <p:sp>
        <p:nvSpPr>
          <p:cNvPr id="1372" name="Google Shape;1372;p89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Windows Logs</a:t>
            </a:r>
            <a:endParaRPr b="1" sz="4300"/>
          </a:p>
        </p:txBody>
      </p:sp>
      <p:sp>
        <p:nvSpPr>
          <p:cNvPr id="1373" name="Google Shape;1373;p89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Contains HTTP method activity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HTTP Domain logs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HTTP response code logs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Client IP’s as well as their locations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User Agent information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4" name="Google Shape;1374;p89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Apache Logs</a:t>
            </a:r>
            <a:endParaRPr b="1" sz="4000"/>
          </a:p>
        </p:txBody>
      </p:sp>
      <p:sp>
        <p:nvSpPr>
          <p:cNvPr id="1375" name="Google Shape;1375;p89"/>
          <p:cNvSpPr txBox="1"/>
          <p:nvPr/>
        </p:nvSpPr>
        <p:spPr>
          <a:xfrm>
            <a:off x="15208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1</a:t>
            </a:r>
            <a:endParaRPr b="1" sz="4400"/>
          </a:p>
        </p:txBody>
      </p:sp>
      <p:sp>
        <p:nvSpPr>
          <p:cNvPr id="1376" name="Google Shape;1376;p89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83" name="Google Shape;1383;p90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4" name="Google Shape;1384;p90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Reports—Windows</a:t>
            </a:r>
            <a:endParaRPr/>
          </a:p>
        </p:txBody>
      </p:sp>
      <p:sp>
        <p:nvSpPr>
          <p:cNvPr id="1390" name="Google Shape;1390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1" name="Google Shape;1391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92" name="Google Shape;1392;p91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{00F6A23E-3220-4C9E-A8A8-C2A8142A208F}</a:tableStyleId>
              </a:tblPr>
              <a:tblGrid>
                <a:gridCol w="11043875"/>
                <a:gridCol w="11043875"/>
              </a:tblGrid>
              <a:tr h="9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92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Windows_server_logs_signatures_signatureids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with table of specific signatures and associated signature ids for Windows activities.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Windows_log_status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that shows success and failures of Windows activites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Windows_log_severity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that shows severity levels of Windows logs based on Informational or High value.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